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6" r:id="rId2"/>
    <p:sldId id="28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A2B23-E13E-44AA-857B-39FDBE181CB2}" v="1733" dt="2019-02-15T10:21:44.9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343" autoAdjust="0"/>
  </p:normalViewPr>
  <p:slideViewPr>
    <p:cSldViewPr snapToGrid="0">
      <p:cViewPr varScale="1">
        <p:scale>
          <a:sx n="111" d="100"/>
          <a:sy n="111" d="100"/>
        </p:scale>
        <p:origin x="45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e Bateman" userId="0e87ef5e-bb4d-4523-9e2c-a3642e62c0e4" providerId="ADAL" clId="{EB8C87EF-ED0D-409D-B711-A0BE08DBD08B}"/>
    <pc:docChg chg="undo custSel modSld">
      <pc:chgData name="Elle Bateman" userId="0e87ef5e-bb4d-4523-9e2c-a3642e62c0e4" providerId="ADAL" clId="{EB8C87EF-ED0D-409D-B711-A0BE08DBD08B}" dt="2019-02-15T10:21:44.908" v="1732" actId="20577"/>
      <pc:docMkLst>
        <pc:docMk/>
      </pc:docMkLst>
      <pc:sldChg chg="addSp delSp modSp">
        <pc:chgData name="Elle Bateman" userId="0e87ef5e-bb4d-4523-9e2c-a3642e62c0e4" providerId="ADAL" clId="{EB8C87EF-ED0D-409D-B711-A0BE08DBD08B}" dt="2019-02-15T10:21:44.908" v="1732" actId="20577"/>
        <pc:sldMkLst>
          <pc:docMk/>
          <pc:sldMk cId="4073091776" sldId="280"/>
        </pc:sldMkLst>
        <pc:spChg chg="mod">
          <ac:chgData name="Elle Bateman" userId="0e87ef5e-bb4d-4523-9e2c-a3642e62c0e4" providerId="ADAL" clId="{EB8C87EF-ED0D-409D-B711-A0BE08DBD08B}" dt="2019-02-15T10:20:46.325" v="1602" actId="20577"/>
          <ac:spMkLst>
            <pc:docMk/>
            <pc:sldMk cId="4073091776" sldId="280"/>
            <ac:spMk id="6" creationId="{00000000-0000-0000-0000-000000000000}"/>
          </ac:spMkLst>
        </pc:spChg>
        <pc:spChg chg="mod">
          <ac:chgData name="Elle Bateman" userId="0e87ef5e-bb4d-4523-9e2c-a3642e62c0e4" providerId="ADAL" clId="{EB8C87EF-ED0D-409D-B711-A0BE08DBD08B}" dt="2019-02-15T10:17:27.246" v="833" actId="12"/>
          <ac:spMkLst>
            <pc:docMk/>
            <pc:sldMk cId="4073091776" sldId="280"/>
            <ac:spMk id="14" creationId="{00000000-0000-0000-0000-000000000000}"/>
          </ac:spMkLst>
        </pc:spChg>
        <pc:spChg chg="mod">
          <ac:chgData name="Elle Bateman" userId="0e87ef5e-bb4d-4523-9e2c-a3642e62c0e4" providerId="ADAL" clId="{EB8C87EF-ED0D-409D-B711-A0BE08DBD08B}" dt="2019-02-15T10:17:03.244" v="771" actId="12"/>
          <ac:spMkLst>
            <pc:docMk/>
            <pc:sldMk cId="4073091776" sldId="280"/>
            <ac:spMk id="30" creationId="{00000000-0000-0000-0000-000000000000}"/>
          </ac:spMkLst>
        </pc:spChg>
        <pc:spChg chg="mod">
          <ac:chgData name="Elle Bateman" userId="0e87ef5e-bb4d-4523-9e2c-a3642e62c0e4" providerId="ADAL" clId="{EB8C87EF-ED0D-409D-B711-A0BE08DBD08B}" dt="2019-02-15T10:13:13.763" v="261" actId="20577"/>
          <ac:spMkLst>
            <pc:docMk/>
            <pc:sldMk cId="4073091776" sldId="280"/>
            <ac:spMk id="39" creationId="{DF85A020-0A5D-4D8F-A1EB-2A6358EA9B75}"/>
          </ac:spMkLst>
        </pc:spChg>
        <pc:spChg chg="mod">
          <ac:chgData name="Elle Bateman" userId="0e87ef5e-bb4d-4523-9e2c-a3642e62c0e4" providerId="ADAL" clId="{EB8C87EF-ED0D-409D-B711-A0BE08DBD08B}" dt="2019-02-15T10:13:45.107" v="357" actId="20577"/>
          <ac:spMkLst>
            <pc:docMk/>
            <pc:sldMk cId="4073091776" sldId="280"/>
            <ac:spMk id="40" creationId="{00000000-0000-0000-0000-000000000000}"/>
          </ac:spMkLst>
        </pc:spChg>
        <pc:spChg chg="mod">
          <ac:chgData name="Elle Bateman" userId="0e87ef5e-bb4d-4523-9e2c-a3642e62c0e4" providerId="ADAL" clId="{EB8C87EF-ED0D-409D-B711-A0BE08DBD08B}" dt="2019-02-15T10:17:00.193" v="770" actId="12"/>
          <ac:spMkLst>
            <pc:docMk/>
            <pc:sldMk cId="4073091776" sldId="280"/>
            <ac:spMk id="46" creationId="{A78D5867-7085-448A-ACFA-DA67C74334A4}"/>
          </ac:spMkLst>
        </pc:spChg>
        <pc:spChg chg="mod">
          <ac:chgData name="Elle Bateman" userId="0e87ef5e-bb4d-4523-9e2c-a3642e62c0e4" providerId="ADAL" clId="{EB8C87EF-ED0D-409D-B711-A0BE08DBD08B}" dt="2019-02-15T10:21:44.908" v="1732" actId="20577"/>
          <ac:spMkLst>
            <pc:docMk/>
            <pc:sldMk cId="4073091776" sldId="280"/>
            <ac:spMk id="47" creationId="{00000000-0000-0000-0000-000000000000}"/>
          </ac:spMkLst>
        </pc:spChg>
        <pc:spChg chg="mod">
          <ac:chgData name="Elle Bateman" userId="0e87ef5e-bb4d-4523-9e2c-a3642e62c0e4" providerId="ADAL" clId="{EB8C87EF-ED0D-409D-B711-A0BE08DBD08B}" dt="2019-02-15T10:21:40.341" v="1719" actId="20577"/>
          <ac:spMkLst>
            <pc:docMk/>
            <pc:sldMk cId="4073091776" sldId="280"/>
            <ac:spMk id="53" creationId="{00000000-0000-0000-0000-000000000000}"/>
          </ac:spMkLst>
        </pc:spChg>
        <pc:spChg chg="mod">
          <ac:chgData name="Elle Bateman" userId="0e87ef5e-bb4d-4523-9e2c-a3642e62c0e4" providerId="ADAL" clId="{EB8C87EF-ED0D-409D-B711-A0BE08DBD08B}" dt="2019-02-15T10:20:57.671" v="1617" actId="20577"/>
          <ac:spMkLst>
            <pc:docMk/>
            <pc:sldMk cId="4073091776" sldId="280"/>
            <ac:spMk id="59" creationId="{00000000-0000-0000-0000-000000000000}"/>
          </ac:spMkLst>
        </pc:spChg>
        <pc:spChg chg="del">
          <ac:chgData name="Elle Bateman" userId="0e87ef5e-bb4d-4523-9e2c-a3642e62c0e4" providerId="ADAL" clId="{EB8C87EF-ED0D-409D-B711-A0BE08DBD08B}" dt="2019-02-15T10:21:05.109" v="1618" actId="478"/>
          <ac:spMkLst>
            <pc:docMk/>
            <pc:sldMk cId="4073091776" sldId="280"/>
            <ac:spMk id="60" creationId="{00000000-0000-0000-0000-000000000000}"/>
          </ac:spMkLst>
        </pc:spChg>
        <pc:spChg chg="mod">
          <ac:chgData name="Elle Bateman" userId="0e87ef5e-bb4d-4523-9e2c-a3642e62c0e4" providerId="ADAL" clId="{EB8C87EF-ED0D-409D-B711-A0BE08DBD08B}" dt="2019-02-15T10:16:16.259" v="725" actId="6549"/>
          <ac:spMkLst>
            <pc:docMk/>
            <pc:sldMk cId="4073091776" sldId="280"/>
            <ac:spMk id="64" creationId="{AE75403C-5CE6-4C2A-A728-D0192EDB79CD}"/>
          </ac:spMkLst>
        </pc:spChg>
        <pc:spChg chg="mod">
          <ac:chgData name="Elle Bateman" userId="0e87ef5e-bb4d-4523-9e2c-a3642e62c0e4" providerId="ADAL" clId="{EB8C87EF-ED0D-409D-B711-A0BE08DBD08B}" dt="2019-02-15T10:17:17.464" v="829" actId="20577"/>
          <ac:spMkLst>
            <pc:docMk/>
            <pc:sldMk cId="4073091776" sldId="280"/>
            <ac:spMk id="69" creationId="{2B97D4DF-1DFD-4B74-8C95-9F9488AD870A}"/>
          </ac:spMkLst>
        </pc:spChg>
        <pc:spChg chg="mod">
          <ac:chgData name="Elle Bateman" userId="0e87ef5e-bb4d-4523-9e2c-a3642e62c0e4" providerId="ADAL" clId="{EB8C87EF-ED0D-409D-B711-A0BE08DBD08B}" dt="2019-02-15T10:18:23.438" v="1021" actId="20577"/>
          <ac:spMkLst>
            <pc:docMk/>
            <pc:sldMk cId="4073091776" sldId="280"/>
            <ac:spMk id="74" creationId="{E57FE0BC-2C2E-4399-BD4E-C0E96FE3A140}"/>
          </ac:spMkLst>
        </pc:spChg>
        <pc:grpChg chg="mod">
          <ac:chgData name="Elle Bateman" userId="0e87ef5e-bb4d-4523-9e2c-a3642e62c0e4" providerId="ADAL" clId="{EB8C87EF-ED0D-409D-B711-A0BE08DBD08B}" dt="2019-02-15T10:17:29.470" v="834" actId="14100"/>
          <ac:grpSpMkLst>
            <pc:docMk/>
            <pc:sldMk cId="4073091776" sldId="280"/>
            <ac:grpSpMk id="12" creationId="{00000000-0000-0000-0000-000000000000}"/>
          </ac:grpSpMkLst>
        </pc:grpChg>
        <pc:grpChg chg="add del mod">
          <ac:chgData name="Elle Bateman" userId="0e87ef5e-bb4d-4523-9e2c-a3642e62c0e4" providerId="ADAL" clId="{EB8C87EF-ED0D-409D-B711-A0BE08DBD08B}" dt="2019-02-15T10:17:24.544" v="832" actId="478"/>
          <ac:grpSpMkLst>
            <pc:docMk/>
            <pc:sldMk cId="4073091776" sldId="280"/>
            <ac:grpSpMk id="29" creationId="{1B286404-198E-4E8E-9C39-588D6F63C971}"/>
          </ac:grpSpMkLst>
        </pc:grpChg>
        <pc:grpChg chg="add del mod">
          <ac:chgData name="Elle Bateman" userId="0e87ef5e-bb4d-4523-9e2c-a3642e62c0e4" providerId="ADAL" clId="{EB8C87EF-ED0D-409D-B711-A0BE08DBD08B}" dt="2019-02-15T10:17:23.448" v="831" actId="478"/>
          <ac:grpSpMkLst>
            <pc:docMk/>
            <pc:sldMk cId="4073091776" sldId="280"/>
            <ac:grpSpMk id="33" creationId="{E5A35719-0960-44B2-BCC2-3D63F365EDBD}"/>
          </ac:grpSpMkLst>
        </pc:grpChg>
        <pc:grpChg chg="add del mod">
          <ac:chgData name="Elle Bateman" userId="0e87ef5e-bb4d-4523-9e2c-a3642e62c0e4" providerId="ADAL" clId="{EB8C87EF-ED0D-409D-B711-A0BE08DBD08B}" dt="2019-02-15T10:13:17.851" v="262" actId="478"/>
          <ac:grpSpMkLst>
            <pc:docMk/>
            <pc:sldMk cId="4073091776" sldId="280"/>
            <ac:grpSpMk id="36" creationId="{301F936A-DE1B-4725-99F0-388A5B66BDF6}"/>
          </ac:grpSpMkLst>
        </pc:grpChg>
        <pc:grpChg chg="mod">
          <ac:chgData name="Elle Bateman" userId="0e87ef5e-bb4d-4523-9e2c-a3642e62c0e4" providerId="ADAL" clId="{EB8C87EF-ED0D-409D-B711-A0BE08DBD08B}" dt="2019-02-15T10:18:32.032" v="1034" actId="1037"/>
          <ac:grpSpMkLst>
            <pc:docMk/>
            <pc:sldMk cId="4073091776" sldId="280"/>
            <ac:grpSpMk id="38" creationId="{00000000-0000-0000-0000-000000000000}"/>
          </ac:grpSpMkLst>
        </pc:grpChg>
        <pc:grpChg chg="add del mod">
          <ac:chgData name="Elle Bateman" userId="0e87ef5e-bb4d-4523-9e2c-a3642e62c0e4" providerId="ADAL" clId="{EB8C87EF-ED0D-409D-B711-A0BE08DBD08B}" dt="2019-02-15T10:13:03.578" v="250" actId="478"/>
          <ac:grpSpMkLst>
            <pc:docMk/>
            <pc:sldMk cId="4073091776" sldId="280"/>
            <ac:grpSpMk id="41" creationId="{6DDEFB04-AE32-48CE-A377-1BC154EF89BB}"/>
          </ac:grpSpMkLst>
        </pc:grpChg>
        <pc:grpChg chg="add mod">
          <ac:chgData name="Elle Bateman" userId="0e87ef5e-bb4d-4523-9e2c-a3642e62c0e4" providerId="ADAL" clId="{EB8C87EF-ED0D-409D-B711-A0BE08DBD08B}" dt="2019-02-15T10:18:34.145" v="1036" actId="1038"/>
          <ac:grpSpMkLst>
            <pc:docMk/>
            <pc:sldMk cId="4073091776" sldId="280"/>
            <ac:grpSpMk id="44" creationId="{7C18C977-17D0-444D-9D41-844F5F3CCB87}"/>
          </ac:grpSpMkLst>
        </pc:grpChg>
        <pc:grpChg chg="mod">
          <ac:chgData name="Elle Bateman" userId="0e87ef5e-bb4d-4523-9e2c-a3642e62c0e4" providerId="ADAL" clId="{EB8C87EF-ED0D-409D-B711-A0BE08DBD08B}" dt="2019-02-15T10:12:38.400" v="192"/>
          <ac:grpSpMkLst>
            <pc:docMk/>
            <pc:sldMk cId="4073091776" sldId="280"/>
            <ac:grpSpMk id="45" creationId="{A28D016B-9106-4D56-AD0F-1A77BF41D49B}"/>
          </ac:grpSpMkLst>
        </pc:grpChg>
        <pc:grpChg chg="add mod">
          <ac:chgData name="Elle Bateman" userId="0e87ef5e-bb4d-4523-9e2c-a3642e62c0e4" providerId="ADAL" clId="{EB8C87EF-ED0D-409D-B711-A0BE08DBD08B}" dt="2019-02-15T10:18:28.361" v="1030" actId="1035"/>
          <ac:grpSpMkLst>
            <pc:docMk/>
            <pc:sldMk cId="4073091776" sldId="280"/>
            <ac:grpSpMk id="62" creationId="{58966D1A-5EDD-4B9B-83BB-808F2E0C4FDF}"/>
          </ac:grpSpMkLst>
        </pc:grpChg>
        <pc:grpChg chg="mod">
          <ac:chgData name="Elle Bateman" userId="0e87ef5e-bb4d-4523-9e2c-a3642e62c0e4" providerId="ADAL" clId="{EB8C87EF-ED0D-409D-B711-A0BE08DBD08B}" dt="2019-02-15T10:13:23.375" v="263"/>
          <ac:grpSpMkLst>
            <pc:docMk/>
            <pc:sldMk cId="4073091776" sldId="280"/>
            <ac:grpSpMk id="63" creationId="{0BCE0846-D87A-4B85-86DB-323778025EF7}"/>
          </ac:grpSpMkLst>
        </pc:grpChg>
        <pc:grpChg chg="add mod">
          <ac:chgData name="Elle Bateman" userId="0e87ef5e-bb4d-4523-9e2c-a3642e62c0e4" providerId="ADAL" clId="{EB8C87EF-ED0D-409D-B711-A0BE08DBD08B}" dt="2019-02-15T10:18:13.858" v="1010" actId="1035"/>
          <ac:grpSpMkLst>
            <pc:docMk/>
            <pc:sldMk cId="4073091776" sldId="280"/>
            <ac:grpSpMk id="67" creationId="{7BB325DE-9CA2-42AD-8936-6AE4A229DD5D}"/>
          </ac:grpSpMkLst>
        </pc:grpChg>
        <pc:grpChg chg="mod">
          <ac:chgData name="Elle Bateman" userId="0e87ef5e-bb4d-4523-9e2c-a3642e62c0e4" providerId="ADAL" clId="{EB8C87EF-ED0D-409D-B711-A0BE08DBD08B}" dt="2019-02-15T10:13:49.423" v="358"/>
          <ac:grpSpMkLst>
            <pc:docMk/>
            <pc:sldMk cId="4073091776" sldId="280"/>
            <ac:grpSpMk id="68" creationId="{BA1A13C1-7218-496B-9B02-59C393FDB05E}"/>
          </ac:grpSpMkLst>
        </pc:grpChg>
        <pc:grpChg chg="add mod">
          <ac:chgData name="Elle Bateman" userId="0e87ef5e-bb4d-4523-9e2c-a3642e62c0e4" providerId="ADAL" clId="{EB8C87EF-ED0D-409D-B711-A0BE08DBD08B}" dt="2019-02-15T10:18:18.034" v="1011" actId="1076"/>
          <ac:grpSpMkLst>
            <pc:docMk/>
            <pc:sldMk cId="4073091776" sldId="280"/>
            <ac:grpSpMk id="72" creationId="{6494BD09-7EDC-4643-8731-05F3293BECBD}"/>
          </ac:grpSpMkLst>
        </pc:grpChg>
        <pc:grpChg chg="mod">
          <ac:chgData name="Elle Bateman" userId="0e87ef5e-bb4d-4523-9e2c-a3642e62c0e4" providerId="ADAL" clId="{EB8C87EF-ED0D-409D-B711-A0BE08DBD08B}" dt="2019-02-15T10:17:33.253" v="835"/>
          <ac:grpSpMkLst>
            <pc:docMk/>
            <pc:sldMk cId="4073091776" sldId="280"/>
            <ac:grpSpMk id="73" creationId="{AA7D7CD8-8F1D-4871-96AD-2A786F2EF697}"/>
          </ac:grpSpMkLst>
        </pc:grpChg>
        <pc:picChg chg="mod">
          <ac:chgData name="Elle Bateman" userId="0e87ef5e-bb4d-4523-9e2c-a3642e62c0e4" providerId="ADAL" clId="{EB8C87EF-ED0D-409D-B711-A0BE08DBD08B}" dt="2019-02-15T10:16:34.778" v="749" actId="1076"/>
          <ac:picMkLst>
            <pc:docMk/>
            <pc:sldMk cId="4073091776" sldId="280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43286-CDEB-4796-B35C-D3C8694E82BF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88D0A-01F3-4A5B-938D-B5F5D9D55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660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Cross-refer</a:t>
            </a:r>
            <a:r>
              <a:rPr lang="en-GB" baseline="0" dirty="0"/>
              <a:t> with priorities framework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88D0A-01F3-4A5B-938D-B5F5D9D550B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40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76A3-8BD4-438E-9A5B-6351D2B9AC9A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2614-B8CB-4680-A42A-E50231957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61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76A3-8BD4-438E-9A5B-6351D2B9AC9A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2614-B8CB-4680-A42A-E50231957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78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76A3-8BD4-438E-9A5B-6351D2B9AC9A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2614-B8CB-4680-A42A-E50231957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7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76A3-8BD4-438E-9A5B-6351D2B9AC9A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2614-B8CB-4680-A42A-E50231957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86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76A3-8BD4-438E-9A5B-6351D2B9AC9A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2614-B8CB-4680-A42A-E50231957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24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76A3-8BD4-438E-9A5B-6351D2B9AC9A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2614-B8CB-4680-A42A-E50231957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18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76A3-8BD4-438E-9A5B-6351D2B9AC9A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2614-B8CB-4680-A42A-E50231957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47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76A3-8BD4-438E-9A5B-6351D2B9AC9A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2614-B8CB-4680-A42A-E50231957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3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76A3-8BD4-438E-9A5B-6351D2B9AC9A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2614-B8CB-4680-A42A-E50231957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4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76A3-8BD4-438E-9A5B-6351D2B9AC9A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2614-B8CB-4680-A42A-E50231957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25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76A3-8BD4-438E-9A5B-6351D2B9AC9A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D2614-B8CB-4680-A42A-E50231957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30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B76A3-8BD4-438E-9A5B-6351D2B9AC9A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D2614-B8CB-4680-A42A-E50231957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18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5660" y="-14866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63904" y="123203"/>
            <a:ext cx="158569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Risk Scoring: Impact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3904" y="4272970"/>
            <a:ext cx="3059687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Risk Scoring: Likelihood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40058" y="4542274"/>
          <a:ext cx="4063042" cy="1484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0232">
                  <a:extLst>
                    <a:ext uri="{9D8B030D-6E8A-4147-A177-3AD203B41FA5}">
                      <a16:colId xmlns:a16="http://schemas.microsoft.com/office/drawing/2014/main" val="2369994674"/>
                    </a:ext>
                  </a:extLst>
                </a:gridCol>
                <a:gridCol w="2072810">
                  <a:extLst>
                    <a:ext uri="{9D8B030D-6E8A-4147-A177-3AD203B41FA5}">
                      <a16:colId xmlns:a16="http://schemas.microsoft.com/office/drawing/2014/main" val="3178930384"/>
                    </a:ext>
                  </a:extLst>
                </a:gridCol>
              </a:tblGrid>
              <a:tr h="132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Probability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038573"/>
                  </a:ext>
                </a:extLst>
              </a:tr>
              <a:tr h="264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1</a:t>
                      </a:r>
                      <a:r>
                        <a:rPr lang="en-GB" sz="1100" baseline="0" dirty="0">
                          <a:effectLst/>
                        </a:rPr>
                        <a:t> - </a:t>
                      </a:r>
                      <a:r>
                        <a:rPr lang="en-GB" sz="1050" dirty="0">
                          <a:effectLst/>
                        </a:rPr>
                        <a:t>Highly</a:t>
                      </a:r>
                      <a:r>
                        <a:rPr lang="en-GB" sz="1050" baseline="0" dirty="0">
                          <a:effectLst/>
                        </a:rPr>
                        <a:t> Unlikely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Less than 10%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6011223"/>
                  </a:ext>
                </a:extLst>
              </a:tr>
              <a:tr h="264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2</a:t>
                      </a:r>
                      <a:r>
                        <a:rPr lang="en-GB" sz="1100" baseline="0" dirty="0">
                          <a:effectLst/>
                        </a:rPr>
                        <a:t> - </a:t>
                      </a:r>
                      <a:r>
                        <a:rPr lang="en-GB" sz="1050" dirty="0">
                          <a:effectLst/>
                        </a:rPr>
                        <a:t>Unlikely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10-24%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7593231"/>
                  </a:ext>
                </a:extLst>
              </a:tr>
              <a:tr h="264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3</a:t>
                      </a:r>
                      <a:r>
                        <a:rPr lang="en-GB" sz="1100" baseline="0" dirty="0">
                          <a:effectLst/>
                        </a:rPr>
                        <a:t> - </a:t>
                      </a:r>
                      <a:r>
                        <a:rPr lang="en-GB" sz="1050" dirty="0">
                          <a:effectLst/>
                        </a:rPr>
                        <a:t>Possible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25-49%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4291654"/>
                  </a:ext>
                </a:extLst>
              </a:tr>
              <a:tr h="264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4</a:t>
                      </a:r>
                      <a:r>
                        <a:rPr lang="en-GB" sz="1100" baseline="0" dirty="0">
                          <a:effectLst/>
                        </a:rPr>
                        <a:t> - </a:t>
                      </a:r>
                      <a:r>
                        <a:rPr lang="en-GB" sz="1050" dirty="0">
                          <a:effectLst/>
                        </a:rPr>
                        <a:t>Probable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50-74%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619895"/>
                  </a:ext>
                </a:extLst>
              </a:tr>
              <a:tr h="264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5</a:t>
                      </a:r>
                      <a:r>
                        <a:rPr lang="en-GB" sz="1100" baseline="0" dirty="0">
                          <a:effectLst/>
                        </a:rPr>
                        <a:t> - </a:t>
                      </a:r>
                      <a:r>
                        <a:rPr lang="en-GB" sz="1050" dirty="0">
                          <a:effectLst/>
                        </a:rPr>
                        <a:t>Extremely Likely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More</a:t>
                      </a:r>
                      <a:r>
                        <a:rPr lang="en-GB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than 75%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7694272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757" y="3778315"/>
            <a:ext cx="7263865" cy="3079685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554116"/>
              </p:ext>
            </p:extLst>
          </p:nvPr>
        </p:nvGraphicFramePr>
        <p:xfrm>
          <a:off x="281709" y="392507"/>
          <a:ext cx="11122412" cy="2910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2827">
                  <a:extLst>
                    <a:ext uri="{9D8B030D-6E8A-4147-A177-3AD203B41FA5}">
                      <a16:colId xmlns:a16="http://schemas.microsoft.com/office/drawing/2014/main" val="2047787170"/>
                    </a:ext>
                  </a:extLst>
                </a:gridCol>
                <a:gridCol w="1301893">
                  <a:extLst>
                    <a:ext uri="{9D8B030D-6E8A-4147-A177-3AD203B41FA5}">
                      <a16:colId xmlns:a16="http://schemas.microsoft.com/office/drawing/2014/main" val="3520209339"/>
                    </a:ext>
                  </a:extLst>
                </a:gridCol>
                <a:gridCol w="1534760">
                  <a:extLst>
                    <a:ext uri="{9D8B030D-6E8A-4147-A177-3AD203B41FA5}">
                      <a16:colId xmlns:a16="http://schemas.microsoft.com/office/drawing/2014/main" val="4092282570"/>
                    </a:ext>
                  </a:extLst>
                </a:gridCol>
                <a:gridCol w="1535844">
                  <a:extLst>
                    <a:ext uri="{9D8B030D-6E8A-4147-A177-3AD203B41FA5}">
                      <a16:colId xmlns:a16="http://schemas.microsoft.com/office/drawing/2014/main" val="2841515925"/>
                    </a:ext>
                  </a:extLst>
                </a:gridCol>
                <a:gridCol w="1843446">
                  <a:extLst>
                    <a:ext uri="{9D8B030D-6E8A-4147-A177-3AD203B41FA5}">
                      <a16:colId xmlns:a16="http://schemas.microsoft.com/office/drawing/2014/main" val="3207807563"/>
                    </a:ext>
                  </a:extLst>
                </a:gridCol>
                <a:gridCol w="1533677">
                  <a:extLst>
                    <a:ext uri="{9D8B030D-6E8A-4147-A177-3AD203B41FA5}">
                      <a16:colId xmlns:a16="http://schemas.microsoft.com/office/drawing/2014/main" val="1048801631"/>
                    </a:ext>
                  </a:extLst>
                </a:gridCol>
                <a:gridCol w="2149965">
                  <a:extLst>
                    <a:ext uri="{9D8B030D-6E8A-4147-A177-3AD203B41FA5}">
                      <a16:colId xmlns:a16="http://schemas.microsoft.com/office/drawing/2014/main" val="3250587416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Finance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Compliance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Safety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Service Delivery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Reputation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People*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4378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Very Low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Minor loss</a:t>
                      </a:r>
                      <a:endParaRPr lang="en-GB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&lt;0.5% of operating budget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Trivial, very short-term single non-compliance.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Insignificant injury (no intervention).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Negligible impact/unnoticed by service users.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Insignificant damage.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Negligible impact on morale and satisfaction.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8261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Low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Small loss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0.5 - 1% of operating budget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Small, single, short-term non-compliance.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Minor injury (local intervention).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Small impact/small inconvenience.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Minor or very short-term damage.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Small or short-term impact on morale and satisfaction.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3454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Medium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Moderate loss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1 - 2% of operating budget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Sustained single or a few short-term non-compliances.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Moderate injury (professional intervention).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Medium level impact/moderate inconvenience.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Moderate or short-term to medium-term damage.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Medium or short-term to medium-term impact on morale and satisfaction.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9076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High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Significant loss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2 - 10% of operating budget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Multiple, sustained non-compliances.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Major injury (hospital stay).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Significant impact/serious inconvenience.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Major or medium to long-term damage.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Major or medium to long-term impact on morale and satisfaction.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4216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Very High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Substantial loss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&gt;10% of operating budget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Multiple, long-term, significant non-compliances.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Fatal injury.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Substantial/complete service failure.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Substantial or sustained damage.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Substantial or sustained impact on morale and satisfaction.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9905418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40057" y="3349216"/>
            <a:ext cx="11422855" cy="233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9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*The people impact applies to both retention and recruitment of staff and students.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4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4" y="719600"/>
            <a:ext cx="12006539" cy="585203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5268563" y="2676655"/>
            <a:ext cx="1634802" cy="2823300"/>
            <a:chOff x="5316067" y="2956842"/>
            <a:chExt cx="1634802" cy="5273392"/>
          </a:xfrm>
        </p:grpSpPr>
        <p:sp>
          <p:nvSpPr>
            <p:cNvPr id="5" name="Rectangle 4"/>
            <p:cNvSpPr/>
            <p:nvPr/>
          </p:nvSpPr>
          <p:spPr>
            <a:xfrm>
              <a:off x="5348343" y="2961280"/>
              <a:ext cx="1572475" cy="52689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0C0E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316067" y="3612257"/>
              <a:ext cx="1634802" cy="21845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/>
                <a:t>Description of the risk event (e.g. a fire that causes significant structural damage)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5348343" y="2956842"/>
              <a:ext cx="1572476" cy="636175"/>
            </a:xfrm>
            <a:prstGeom prst="rect">
              <a:avLst/>
            </a:prstGeom>
            <a:solidFill>
              <a:srgbClr val="178D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i="1" dirty="0"/>
                <a:t>RISK EVENT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493353" y="1367628"/>
            <a:ext cx="1982745" cy="723176"/>
            <a:chOff x="7258050" y="2155800"/>
            <a:chExt cx="1353274" cy="537149"/>
          </a:xfrm>
        </p:grpSpPr>
        <p:sp>
          <p:nvSpPr>
            <p:cNvPr id="13" name="Rectangle 12"/>
            <p:cNvSpPr/>
            <p:nvPr/>
          </p:nvSpPr>
          <p:spPr>
            <a:xfrm>
              <a:off x="7258050" y="2155800"/>
              <a:ext cx="1353274" cy="537149"/>
            </a:xfrm>
            <a:prstGeom prst="rect">
              <a:avLst/>
            </a:prstGeom>
            <a:noFill/>
            <a:ln w="25400">
              <a:solidFill>
                <a:srgbClr val="20C0E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 b="1" i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262749" y="2168559"/>
              <a:ext cx="1341192" cy="5126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i="1" dirty="0">
                  <a:solidFill>
                    <a:prstClr val="black"/>
                  </a:solidFill>
                </a:rPr>
                <a:t>FINANCIAL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>
                  <a:solidFill>
                    <a:prstClr val="black"/>
                  </a:solidFill>
                </a:rPr>
                <a:t>List possible financial impacts (e.g. loss of fee income or financial penalties).</a:t>
              </a:r>
            </a:p>
            <a:p>
              <a:endParaRPr lang="en-GB" sz="1000" b="1" i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9509966" y="4899926"/>
            <a:ext cx="2056436" cy="549960"/>
            <a:chOff x="9355492" y="5489273"/>
            <a:chExt cx="2056436" cy="1156826"/>
          </a:xfrm>
        </p:grpSpPr>
        <p:grpSp>
          <p:nvGrpSpPr>
            <p:cNvPr id="24" name="Group 23"/>
            <p:cNvGrpSpPr/>
            <p:nvPr/>
          </p:nvGrpSpPr>
          <p:grpSpPr>
            <a:xfrm>
              <a:off x="9370347" y="5489989"/>
              <a:ext cx="2041581" cy="1156110"/>
              <a:chOff x="7258050" y="2155800"/>
              <a:chExt cx="1393431" cy="640376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7258050" y="2155800"/>
                <a:ext cx="1353274" cy="640376"/>
              </a:xfrm>
              <a:prstGeom prst="rect">
                <a:avLst/>
              </a:prstGeom>
              <a:noFill/>
              <a:ln w="25400">
                <a:solidFill>
                  <a:srgbClr val="20C0E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b="1" i="1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310289" y="2203425"/>
                <a:ext cx="1341192" cy="1556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GB" sz="1000" b="1" i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9355492" y="5489273"/>
              <a:ext cx="1965043" cy="11005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i="1" dirty="0">
                  <a:solidFill>
                    <a:prstClr val="black"/>
                  </a:solidFill>
                </a:rPr>
                <a:t>REPUTATIONAL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>
                  <a:solidFill>
                    <a:prstClr val="black"/>
                  </a:solidFill>
                </a:rPr>
                <a:t>List possible reputational impacts (e.g. negative press coverage)</a:t>
              </a:r>
            </a:p>
          </p:txBody>
        </p:sp>
      </p:grpSp>
      <p:sp>
        <p:nvSpPr>
          <p:cNvPr id="40" name="Title 1"/>
          <p:cNvSpPr txBox="1">
            <a:spLocks/>
          </p:cNvSpPr>
          <p:nvPr/>
        </p:nvSpPr>
        <p:spPr>
          <a:xfrm>
            <a:off x="217639" y="119402"/>
            <a:ext cx="11652935" cy="864096"/>
          </a:xfrm>
          <a:prstGeom prst="rect">
            <a:avLst/>
          </a:prstGeom>
        </p:spPr>
        <p:txBody>
          <a:bodyPr vert="horz" lIns="90000" tIns="0" rIns="91440" bIns="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FF85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178DA5"/>
                </a:solidFill>
              </a:rPr>
              <a:t>Risk Title/Description</a:t>
            </a:r>
            <a:endParaRPr lang="en-GB" sz="1400" i="1" dirty="0">
              <a:solidFill>
                <a:srgbClr val="178DA5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72953" y="2190084"/>
            <a:ext cx="1968466" cy="646331"/>
          </a:xfrm>
          <a:prstGeom prst="rect">
            <a:avLst/>
          </a:prstGeom>
          <a:noFill/>
          <a:ln>
            <a:solidFill>
              <a:srgbClr val="20C0E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900" b="1" i="1" dirty="0" smtClean="0">
                <a:solidFill>
                  <a:prstClr val="black"/>
                </a:solidFill>
              </a:rPr>
              <a:t>E.g. Fire not detected quickly enough.</a:t>
            </a:r>
            <a:endParaRPr lang="en-GB" sz="900" b="1" i="1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b="1" i="1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b="1" i="1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b="1" i="1" dirty="0">
              <a:solidFill>
                <a:prstClr val="black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59935" y="1430857"/>
            <a:ext cx="1981484" cy="507831"/>
          </a:xfrm>
          <a:prstGeom prst="rect">
            <a:avLst/>
          </a:prstGeom>
          <a:noFill/>
          <a:ln>
            <a:solidFill>
              <a:srgbClr val="20C0E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900" b="1" i="1" dirty="0">
                <a:solidFill>
                  <a:prstClr val="black"/>
                </a:solidFill>
              </a:rPr>
              <a:t>Identify and list possible causes that might lead to the risk event happening.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485814" y="1419906"/>
            <a:ext cx="270641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i="1" dirty="0" smtClean="0"/>
              <a:t>Identify and </a:t>
            </a:r>
            <a:r>
              <a:rPr lang="en-GB" sz="900" i="1" dirty="0"/>
              <a:t>list controls that are in place or could be put in place to reduce the </a:t>
            </a:r>
            <a:r>
              <a:rPr lang="en-GB" sz="900" i="1" dirty="0" smtClean="0"/>
              <a:t>likelihood of </a:t>
            </a:r>
            <a:r>
              <a:rPr lang="en-GB" sz="900" i="1" dirty="0"/>
              <a:t>the </a:t>
            </a:r>
            <a:r>
              <a:rPr lang="en-GB" sz="900" i="1" dirty="0" smtClean="0"/>
              <a:t>risk event occurring.</a:t>
            </a:r>
          </a:p>
        </p:txBody>
      </p:sp>
      <p:sp>
        <p:nvSpPr>
          <p:cNvPr id="59" name="Rectangle 58"/>
          <p:cNvSpPr/>
          <p:nvPr/>
        </p:nvSpPr>
        <p:spPr>
          <a:xfrm>
            <a:off x="7003526" y="1380051"/>
            <a:ext cx="229049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i="1" dirty="0"/>
              <a:t>Identify and list controls that are in place or could be put in place to reduce the impact of the risk</a:t>
            </a:r>
            <a:r>
              <a:rPr lang="en-GB" sz="900" i="1" dirty="0" smtClean="0"/>
              <a:t>.</a:t>
            </a:r>
          </a:p>
          <a:p>
            <a:r>
              <a:rPr lang="en-GB" sz="900" i="1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i="1" dirty="0" smtClean="0"/>
              <a:t>For example, ‘</a:t>
            </a:r>
            <a:r>
              <a:rPr lang="en-GB" sz="900" i="1" dirty="0"/>
              <a:t>Appropriate buildings and contents insurance cover in place’ would be a containment control as it would limit the financial impact on the institution</a:t>
            </a:r>
            <a:r>
              <a:rPr lang="en-GB" sz="900" i="1" dirty="0" smtClean="0"/>
              <a:t>.</a:t>
            </a:r>
            <a:endParaRPr lang="en-GB" sz="900" i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i="1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C18C977-17D0-444D-9D41-844F5F3CCB87}"/>
              </a:ext>
            </a:extLst>
          </p:cNvPr>
          <p:cNvGrpSpPr/>
          <p:nvPr/>
        </p:nvGrpSpPr>
        <p:grpSpPr>
          <a:xfrm>
            <a:off x="9520287" y="5645587"/>
            <a:ext cx="2056436" cy="710212"/>
            <a:chOff x="9355492" y="5489273"/>
            <a:chExt cx="2056436" cy="1156826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28D016B-9106-4D56-AD0F-1A77BF41D49B}"/>
                </a:ext>
              </a:extLst>
            </p:cNvPr>
            <p:cNvGrpSpPr/>
            <p:nvPr/>
          </p:nvGrpSpPr>
          <p:grpSpPr>
            <a:xfrm>
              <a:off x="9370347" y="5489989"/>
              <a:ext cx="2041581" cy="1156110"/>
              <a:chOff x="7258050" y="2155800"/>
              <a:chExt cx="1393431" cy="640376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37E2A423-4410-4C44-A30D-8C3741D2E656}"/>
                  </a:ext>
                </a:extLst>
              </p:cNvPr>
              <p:cNvSpPr/>
              <p:nvPr/>
            </p:nvSpPr>
            <p:spPr>
              <a:xfrm>
                <a:off x="7258050" y="2155800"/>
                <a:ext cx="1353274" cy="640376"/>
              </a:xfrm>
              <a:prstGeom prst="rect">
                <a:avLst/>
              </a:prstGeom>
              <a:noFill/>
              <a:ln w="25400">
                <a:solidFill>
                  <a:srgbClr val="20C0E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b="1" i="1" dirty="0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DD39DCF9-48D0-4807-96D4-AB9BC2B239F6}"/>
                  </a:ext>
                </a:extLst>
              </p:cNvPr>
              <p:cNvSpPr/>
              <p:nvPr/>
            </p:nvSpPr>
            <p:spPr>
              <a:xfrm>
                <a:off x="7310289" y="2203425"/>
                <a:ext cx="1341192" cy="1556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GB" sz="1000" b="1" i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78D5867-7085-448A-ACFA-DA67C74334A4}"/>
                </a:ext>
              </a:extLst>
            </p:cNvPr>
            <p:cNvSpPr/>
            <p:nvPr/>
          </p:nvSpPr>
          <p:spPr>
            <a:xfrm>
              <a:off x="9355492" y="5489273"/>
              <a:ext cx="1965043" cy="10778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i="1" dirty="0">
                  <a:solidFill>
                    <a:prstClr val="black"/>
                  </a:solidFill>
                </a:rPr>
                <a:t>PEOPLE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>
                  <a:solidFill>
                    <a:prstClr val="black"/>
                  </a:solidFill>
                </a:rPr>
                <a:t>List possible impacts on people (e.g. decreased staff morale or student satisfaction).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8966D1A-5EDD-4B9B-83BB-808F2E0C4FDF}"/>
              </a:ext>
            </a:extLst>
          </p:cNvPr>
          <p:cNvGrpSpPr/>
          <p:nvPr/>
        </p:nvGrpSpPr>
        <p:grpSpPr>
          <a:xfrm>
            <a:off x="9500941" y="4053784"/>
            <a:ext cx="2056436" cy="811977"/>
            <a:chOff x="9355492" y="5489273"/>
            <a:chExt cx="2056436" cy="1391910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BCE0846-D87A-4B85-86DB-323778025EF7}"/>
                </a:ext>
              </a:extLst>
            </p:cNvPr>
            <p:cNvGrpSpPr/>
            <p:nvPr/>
          </p:nvGrpSpPr>
          <p:grpSpPr>
            <a:xfrm>
              <a:off x="9370347" y="5489989"/>
              <a:ext cx="2041581" cy="1156110"/>
              <a:chOff x="7258050" y="2155800"/>
              <a:chExt cx="1393431" cy="640376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D24B7725-5AA7-4E43-B464-AC183B0364E3}"/>
                  </a:ext>
                </a:extLst>
              </p:cNvPr>
              <p:cNvSpPr/>
              <p:nvPr/>
            </p:nvSpPr>
            <p:spPr>
              <a:xfrm>
                <a:off x="7258050" y="2155800"/>
                <a:ext cx="1353274" cy="640376"/>
              </a:xfrm>
              <a:prstGeom prst="rect">
                <a:avLst/>
              </a:prstGeom>
              <a:noFill/>
              <a:ln w="25400">
                <a:solidFill>
                  <a:srgbClr val="20C0E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b="1" i="1" dirty="0"/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D4C97219-1ECC-4F0D-BC3C-5EE0F9846914}"/>
                  </a:ext>
                </a:extLst>
              </p:cNvPr>
              <p:cNvSpPr/>
              <p:nvPr/>
            </p:nvSpPr>
            <p:spPr>
              <a:xfrm>
                <a:off x="7310289" y="2203425"/>
                <a:ext cx="1341192" cy="1556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GB" sz="1000" b="1" i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E75403C-5CE6-4C2A-A728-D0192EDB79CD}"/>
                </a:ext>
              </a:extLst>
            </p:cNvPr>
            <p:cNvSpPr/>
            <p:nvPr/>
          </p:nvSpPr>
          <p:spPr>
            <a:xfrm>
              <a:off x="9355492" y="5489273"/>
              <a:ext cx="1965043" cy="13919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i="1" dirty="0">
                  <a:solidFill>
                    <a:prstClr val="black"/>
                  </a:solidFill>
                </a:rPr>
                <a:t>SERVICE DELIVERY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>
                  <a:solidFill>
                    <a:prstClr val="black"/>
                  </a:solidFill>
                </a:rPr>
                <a:t>List possible impacts on service delivery (e.g. unable to deliver teaching)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7BB325DE-9CA2-42AD-8936-6AE4A229DD5D}"/>
              </a:ext>
            </a:extLst>
          </p:cNvPr>
          <p:cNvGrpSpPr/>
          <p:nvPr/>
        </p:nvGrpSpPr>
        <p:grpSpPr>
          <a:xfrm>
            <a:off x="9485187" y="3306961"/>
            <a:ext cx="2056436" cy="549960"/>
            <a:chOff x="9355492" y="5489273"/>
            <a:chExt cx="2056436" cy="1156826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BA1A13C1-7218-496B-9B02-59C393FDB05E}"/>
                </a:ext>
              </a:extLst>
            </p:cNvPr>
            <p:cNvGrpSpPr/>
            <p:nvPr/>
          </p:nvGrpSpPr>
          <p:grpSpPr>
            <a:xfrm>
              <a:off x="9370347" y="5489989"/>
              <a:ext cx="2041581" cy="1156110"/>
              <a:chOff x="7258050" y="2155800"/>
              <a:chExt cx="1393431" cy="640376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8281AF34-3F4B-47E9-9061-5A4BD541C510}"/>
                  </a:ext>
                </a:extLst>
              </p:cNvPr>
              <p:cNvSpPr/>
              <p:nvPr/>
            </p:nvSpPr>
            <p:spPr>
              <a:xfrm>
                <a:off x="7258050" y="2155800"/>
                <a:ext cx="1353274" cy="640376"/>
              </a:xfrm>
              <a:prstGeom prst="rect">
                <a:avLst/>
              </a:prstGeom>
              <a:noFill/>
              <a:ln w="25400">
                <a:solidFill>
                  <a:srgbClr val="20C0E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b="1" i="1" dirty="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FB69E814-1887-41B8-A066-BC6013D8F337}"/>
                  </a:ext>
                </a:extLst>
              </p:cNvPr>
              <p:cNvSpPr/>
              <p:nvPr/>
            </p:nvSpPr>
            <p:spPr>
              <a:xfrm>
                <a:off x="7310289" y="2203425"/>
                <a:ext cx="1341192" cy="1556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GB" sz="1000" b="1" i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2B97D4DF-1DFD-4B74-8C95-9F9488AD870A}"/>
                </a:ext>
              </a:extLst>
            </p:cNvPr>
            <p:cNvSpPr/>
            <p:nvPr/>
          </p:nvSpPr>
          <p:spPr>
            <a:xfrm>
              <a:off x="9355492" y="5489273"/>
              <a:ext cx="1965043" cy="11005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i="1" dirty="0">
                  <a:solidFill>
                    <a:prstClr val="black"/>
                  </a:solidFill>
                </a:rPr>
                <a:t>SAFETY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>
                  <a:solidFill>
                    <a:prstClr val="black"/>
                  </a:solidFill>
                </a:rPr>
                <a:t>List possible safety impacts (e.g. injury to staff or students).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6494BD09-7EDC-4643-8731-05F3293BECBD}"/>
              </a:ext>
            </a:extLst>
          </p:cNvPr>
          <p:cNvGrpSpPr/>
          <p:nvPr/>
        </p:nvGrpSpPr>
        <p:grpSpPr>
          <a:xfrm>
            <a:off x="9485187" y="2290117"/>
            <a:ext cx="2056436" cy="803185"/>
            <a:chOff x="9355492" y="5489273"/>
            <a:chExt cx="2056436" cy="1156826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AA7D7CD8-8F1D-4871-96AD-2A786F2EF697}"/>
                </a:ext>
              </a:extLst>
            </p:cNvPr>
            <p:cNvGrpSpPr/>
            <p:nvPr/>
          </p:nvGrpSpPr>
          <p:grpSpPr>
            <a:xfrm>
              <a:off x="9370347" y="5489989"/>
              <a:ext cx="2041581" cy="1156110"/>
              <a:chOff x="7258050" y="2155800"/>
              <a:chExt cx="1393431" cy="640376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81615B63-C1A0-4342-AB55-7CF5F6F9D703}"/>
                  </a:ext>
                </a:extLst>
              </p:cNvPr>
              <p:cNvSpPr/>
              <p:nvPr/>
            </p:nvSpPr>
            <p:spPr>
              <a:xfrm>
                <a:off x="7258050" y="2155800"/>
                <a:ext cx="1353274" cy="640376"/>
              </a:xfrm>
              <a:prstGeom prst="rect">
                <a:avLst/>
              </a:prstGeom>
              <a:noFill/>
              <a:ln w="25400">
                <a:solidFill>
                  <a:srgbClr val="20C0E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b="1" i="1" dirty="0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95B13648-4BD8-4C4E-AB95-7B92FA037340}"/>
                  </a:ext>
                </a:extLst>
              </p:cNvPr>
              <p:cNvSpPr/>
              <p:nvPr/>
            </p:nvSpPr>
            <p:spPr>
              <a:xfrm>
                <a:off x="7310289" y="2203425"/>
                <a:ext cx="1341192" cy="1556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GB" sz="1000" b="1" i="1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57FE0BC-2C2E-4399-BD4E-C0E96FE3A140}"/>
                </a:ext>
              </a:extLst>
            </p:cNvPr>
            <p:cNvSpPr/>
            <p:nvPr/>
          </p:nvSpPr>
          <p:spPr>
            <a:xfrm>
              <a:off x="9355492" y="5489273"/>
              <a:ext cx="1965043" cy="1152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i="1" dirty="0">
                  <a:solidFill>
                    <a:prstClr val="black"/>
                  </a:solidFill>
                </a:rPr>
                <a:t>COMPLIANCE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dirty="0">
                  <a:solidFill>
                    <a:prstClr val="black"/>
                  </a:solidFill>
                </a:rPr>
                <a:t>List possible compliance impacts (e.g. failure to comply with requirements of the Office for Students or GDPR).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2471996" y="2126440"/>
            <a:ext cx="2566100" cy="80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i="1" dirty="0"/>
              <a:t>For example, for </a:t>
            </a:r>
            <a:r>
              <a:rPr lang="en-GB" sz="900" i="1" dirty="0" smtClean="0"/>
              <a:t>the cause shown </a:t>
            </a:r>
            <a:r>
              <a:rPr lang="en-GB" sz="900" i="1" dirty="0"/>
              <a:t>to the left, then ‘Working smoke alarm system’ could be a preventative control, as it would reduce the likelihood of small fires spreading and causing significant structural damage.</a:t>
            </a:r>
          </a:p>
        </p:txBody>
      </p:sp>
    </p:spTree>
    <p:extLst>
      <p:ext uri="{BB962C8B-B14F-4D97-AF65-F5344CB8AC3E}">
        <p14:creationId xmlns:p14="http://schemas.microsoft.com/office/powerpoint/2010/main" val="4073091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535</Words>
  <Application>Microsoft Office PowerPoint</Application>
  <PresentationFormat>Widescreen</PresentationFormat>
  <Paragraphs>92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University of Cambridge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 Bateman</dc:creator>
  <cp:lastModifiedBy>Elle Bateman</cp:lastModifiedBy>
  <cp:revision>47</cp:revision>
  <dcterms:created xsi:type="dcterms:W3CDTF">2018-12-05T09:45:56Z</dcterms:created>
  <dcterms:modified xsi:type="dcterms:W3CDTF">2019-04-16T11:16:16Z</dcterms:modified>
</cp:coreProperties>
</file>